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95" r:id="rId4"/>
    <p:sldId id="258" r:id="rId5"/>
    <p:sldId id="259" r:id="rId6"/>
    <p:sldId id="296" r:id="rId7"/>
    <p:sldId id="260" r:id="rId8"/>
    <p:sldId id="290" r:id="rId9"/>
    <p:sldId id="292" r:id="rId10"/>
    <p:sldId id="291" r:id="rId11"/>
    <p:sldId id="261" r:id="rId12"/>
    <p:sldId id="262" r:id="rId13"/>
    <p:sldId id="263" r:id="rId14"/>
    <p:sldId id="265" r:id="rId15"/>
    <p:sldId id="297" r:id="rId16"/>
    <p:sldId id="266" r:id="rId17"/>
    <p:sldId id="293" r:id="rId18"/>
    <p:sldId id="267" r:id="rId19"/>
    <p:sldId id="268" r:id="rId20"/>
    <p:sldId id="298" r:id="rId21"/>
    <p:sldId id="270" r:id="rId22"/>
    <p:sldId id="271" r:id="rId23"/>
    <p:sldId id="299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2" r:id="rId32"/>
    <p:sldId id="284" r:id="rId33"/>
    <p:sldId id="285" r:id="rId34"/>
    <p:sldId id="287" r:id="rId3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6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isotopes of nitrogen, 14N (the common form) and 15N (a rare, heavy form). They grew E. coli bacteria in a medium containing the heavier isotope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TNKWgcFPHqw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_Zyb8bpGMR0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hV_CkKT7F0" TargetMode="Externa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Meselson-Stahl+experiment&amp;oq=semi+conserva&amp;gs_lcrp=EgZjaHJvbWUqBwgBEAAYgAQyBwgAEAAYgAQyBwgBEAAYgAQyBggCEEUYOTIHCAMQABiABDIHCAQQABiABDIHCAUQABiABDIHCAYQABiABDIHCAcQABiABDIJCAgQABgKGIAEMgcICRAAGIAE0gEJNDY0NmowajE1qAIIsAIB8QXBebUt7Sw_LfEFwXm1Le0sPy0&amp;sourceid=chrome&amp;ie=UTF-8&amp;ved=2ahUKEwi9hre6k6GQAxUvTmwGHfg0PXYQgK4QegYIAQgAEA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frQbfdRtzBM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DNA Replication and Transcription: The Blueprint of Life in Action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0 Replication Fork Royalty-Free Images, Stock Photos &amp; Pictures |  Shutterstock">
            <a:extLst>
              <a:ext uri="{FF2B5EF4-FFF2-40B4-BE49-F238E27FC236}">
                <a16:creationId xmlns:a16="http://schemas.microsoft.com/office/drawing/2014/main" id="{4241C9B1-1EDC-B36B-6A81-99C414E2F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49"/>
          <a:stretch>
            <a:fillRect/>
          </a:stretch>
        </p:blipFill>
        <p:spPr bwMode="auto">
          <a:xfrm>
            <a:off x="7408015" y="1791054"/>
            <a:ext cx="722238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79241F-B65E-F62F-C309-89DD63529447}"/>
              </a:ext>
            </a:extLst>
          </p:cNvPr>
          <p:cNvSpPr txBox="1"/>
          <p:nvPr/>
        </p:nvSpPr>
        <p:spPr>
          <a:xfrm>
            <a:off x="537315" y="267531"/>
            <a:ext cx="468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Inter"/>
              </a:rPr>
              <a:t>Replication fork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FB543-4C8E-A538-3B53-0C6BF760F82B}"/>
              </a:ext>
            </a:extLst>
          </p:cNvPr>
          <p:cNvSpPr txBox="1"/>
          <p:nvPr/>
        </p:nvSpPr>
        <p:spPr>
          <a:xfrm>
            <a:off x="342696" y="3024482"/>
            <a:ext cx="72166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fork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Y-shaped region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a DNA molecule where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helix unwinds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DNA strands are being made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called a “fork” because it looks like the shape of a “Y” — one old (parental) DNA splits into two single strands, and new strands are built beside them.</a:t>
            </a:r>
          </a:p>
          <a:p>
            <a:pPr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8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254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1: Initiation at Origins of Replication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5183" y="25634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280190" y="3093645"/>
            <a:ext cx="3664744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sp>
        <p:nvSpPr>
          <p:cNvPr id="6" name="Text 3"/>
          <p:cNvSpPr/>
          <p:nvPr/>
        </p:nvSpPr>
        <p:spPr>
          <a:xfrm>
            <a:off x="6280190" y="3044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Recognition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6280190" y="3758371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Initiator proteins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specific DNA sequences at origin sites. – origin of replication (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190634" y="245511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10171748" y="3093645"/>
            <a:ext cx="3664863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sp>
        <p:nvSpPr>
          <p:cNvPr id="10" name="Text 7"/>
          <p:cNvSpPr/>
          <p:nvPr/>
        </p:nvSpPr>
        <p:spPr>
          <a:xfrm>
            <a:off x="10171748" y="3044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Unwinding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10171748" y="3758371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highlight>
                  <a:srgbClr val="FFFF0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Helicase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enzyme unwinds the double helix, creating replication forks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334771" y="56740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6280190" y="6131338"/>
            <a:ext cx="7556421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sp>
        <p:nvSpPr>
          <p:cNvPr id="14" name="Text 11"/>
          <p:cNvSpPr/>
          <p:nvPr/>
        </p:nvSpPr>
        <p:spPr>
          <a:xfrm>
            <a:off x="6280190" y="61099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Origins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6280190" y="684121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Prokaryotes use single origin; eukaryotes employ multiple origin for efficiency</a:t>
            </a:r>
            <a:endParaRPr lang="en-US" sz="2000" dirty="0"/>
          </a:p>
        </p:txBody>
      </p:sp>
      <p:pic>
        <p:nvPicPr>
          <p:cNvPr id="16" name="Picture 2" descr="DNA Replication Fork | Overview &amp; Functions - Lesson | Study.com">
            <a:extLst>
              <a:ext uri="{FF2B5EF4-FFF2-40B4-BE49-F238E27FC236}">
                <a16:creationId xmlns:a16="http://schemas.microsoft.com/office/drawing/2014/main" id="{6D1EF564-7844-0A73-5898-95669807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7" y="2591456"/>
            <a:ext cx="5886039" cy="331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32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2: Primer Synthesis and Elongation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27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Primer Problem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320897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DNA polymerase cannot initiate synthesis de novo and requires a pre-existing 3'-OH group to begin adding nucleotides.</a:t>
            </a:r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793790" y="4915733"/>
            <a:ext cx="3501509" cy="2415421"/>
          </a:xfrm>
          <a:prstGeom prst="roundRect">
            <a:avLst>
              <a:gd name="adj" fmla="val 3944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en-IN" sz="200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259824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5199221"/>
            <a:ext cx="253757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Primase synthesizes short RNA primers to provide the necessary starting point.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4856321" y="2627828"/>
            <a:ext cx="2941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Directional Synthesis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4856321" y="320897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Leading strand: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Synthesized continuously 5'→3'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4856321" y="401407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Lagging strand: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Synthesized in short fragments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4856321" y="48191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DNA polymerase III performs bulk synthesis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196"/>
            <a:ext cx="13064490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3: Okazaki Fragments and Lagging Strand Synthesis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4555331"/>
            <a:ext cx="13064490" cy="30480"/>
          </a:xfrm>
          <a:prstGeom prst="roundRect">
            <a:avLst>
              <a:gd name="adj" fmla="val 30827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4" name="Shape 2"/>
          <p:cNvSpPr/>
          <p:nvPr/>
        </p:nvSpPr>
        <p:spPr>
          <a:xfrm>
            <a:off x="3963829" y="3884235"/>
            <a:ext cx="30480" cy="671155"/>
          </a:xfrm>
          <a:prstGeom prst="roundRect">
            <a:avLst>
              <a:gd name="adj" fmla="val 30827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5" name="Shape 3"/>
          <p:cNvSpPr/>
          <p:nvPr/>
        </p:nvSpPr>
        <p:spPr>
          <a:xfrm>
            <a:off x="3727490" y="4303693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6" name="Text 4"/>
          <p:cNvSpPr/>
          <p:nvPr/>
        </p:nvSpPr>
        <p:spPr>
          <a:xfrm>
            <a:off x="3811310" y="4345543"/>
            <a:ext cx="33551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2580918" y="246090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Fragment Creation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1006673" y="2944654"/>
            <a:ext cx="5945029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 DNA segments (~1000 bases in prokaryotes) synthesized on lagging strand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299841" y="4555272"/>
            <a:ext cx="30480" cy="671155"/>
          </a:xfrm>
          <a:prstGeom prst="roundRect">
            <a:avLst>
              <a:gd name="adj" fmla="val 30827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0" name="Shape 8"/>
          <p:cNvSpPr/>
          <p:nvPr/>
        </p:nvSpPr>
        <p:spPr>
          <a:xfrm>
            <a:off x="7063502" y="4303693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11" name="Text 9"/>
          <p:cNvSpPr/>
          <p:nvPr/>
        </p:nvSpPr>
        <p:spPr>
          <a:xfrm>
            <a:off x="7147322" y="4345543"/>
            <a:ext cx="33551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3200" dirty="0"/>
          </a:p>
        </p:txBody>
      </p:sp>
      <p:sp>
        <p:nvSpPr>
          <p:cNvPr id="12" name="Text 10"/>
          <p:cNvSpPr/>
          <p:nvPr/>
        </p:nvSpPr>
        <p:spPr>
          <a:xfrm>
            <a:off x="5916930" y="545020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Primer Removal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4342686" y="5933956"/>
            <a:ext cx="5945029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DNA polymerase I replaces RNA primers with DNA nucleotides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10635853" y="3884235"/>
            <a:ext cx="30480" cy="671155"/>
          </a:xfrm>
          <a:prstGeom prst="roundRect">
            <a:avLst>
              <a:gd name="adj" fmla="val 30827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5" name="Shape 13"/>
          <p:cNvSpPr/>
          <p:nvPr/>
        </p:nvSpPr>
        <p:spPr>
          <a:xfrm>
            <a:off x="10399514" y="4303693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16" name="Text 14"/>
          <p:cNvSpPr/>
          <p:nvPr/>
        </p:nvSpPr>
        <p:spPr>
          <a:xfrm>
            <a:off x="10483334" y="4345543"/>
            <a:ext cx="33551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3200" dirty="0"/>
          </a:p>
        </p:txBody>
      </p:sp>
      <p:sp>
        <p:nvSpPr>
          <p:cNvPr id="17" name="Text 15"/>
          <p:cNvSpPr/>
          <p:nvPr/>
        </p:nvSpPr>
        <p:spPr>
          <a:xfrm>
            <a:off x="9252942" y="246090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Gap Sealing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7678698" y="2944654"/>
            <a:ext cx="5945029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DNA ligase connects fragments, forming continuous strand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82955" y="6901339"/>
            <a:ext cx="1306449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Named after Reiji Okazaki, these fragments solve the challenge of synthesizing DNA in the 3'→5' direction on the lagging strand.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114971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4: Proofreading and Error Correction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3800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3'→5' Exonuclease Activity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1" y="4640580"/>
            <a:ext cx="35805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DNA polymerases possess built-in proofreading capability, removing incorrectly incorporated nucleotides immediately after addition.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 Prevention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3673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Mismatched bases are excised and replaced with correct nucleotides, maintaining genomic integrity across cell divisions.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Disease Prevention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677996" y="4640580"/>
            <a:ext cx="35066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High-fidelity replication is crucial for preventing mutations that could lead to cancer and genetic disorders.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DNA replication - 3D">
            <a:hlinkClick r:id="" action="ppaction://media"/>
            <a:extLst>
              <a:ext uri="{FF2B5EF4-FFF2-40B4-BE49-F238E27FC236}">
                <a16:creationId xmlns:a16="http://schemas.microsoft.com/office/drawing/2014/main" id="{F6AD714C-0FC3-223C-1077-40CD5D9493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0617" y="849183"/>
            <a:ext cx="11969166" cy="676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2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Transcription — From DNA to RNA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988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/>
            <a:endParaRPr lang="en-IN" sz="2000"/>
          </a:p>
        </p:txBody>
      </p:sp>
      <p:sp>
        <p:nvSpPr>
          <p:cNvPr id="5" name="Text 2"/>
          <p:cNvSpPr/>
          <p:nvPr/>
        </p:nvSpPr>
        <p:spPr>
          <a:xfrm>
            <a:off x="1530906" y="2676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 Expression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30906" y="316718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Transcription copies specific gene sequences from DNA into messenger RNA (mRNA)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/>
            <a:endParaRPr lang="en-IN" sz="2000"/>
          </a:p>
        </p:txBody>
      </p:sp>
      <p:sp>
        <p:nvSpPr>
          <p:cNvPr id="8" name="Text 5"/>
          <p:cNvSpPr/>
          <p:nvPr/>
        </p:nvSpPr>
        <p:spPr>
          <a:xfrm>
            <a:off x="1530906" y="4424482"/>
            <a:ext cx="3591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RNA Polymerase Function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530906" y="49149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Enzyme binds promoter regions, unwinds DNA, and synthesizes RNA in the 5'→3' direction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/>
            <a:endParaRPr lang="en-IN" sz="2000"/>
          </a:p>
        </p:txBody>
      </p:sp>
      <p:sp>
        <p:nvSpPr>
          <p:cNvPr id="11" name="Text 8"/>
          <p:cNvSpPr/>
          <p:nvPr/>
        </p:nvSpPr>
        <p:spPr>
          <a:xfrm>
            <a:off x="1530906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Substitution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530906" y="66626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RNA uses uracil (U) instead of thymine (T), pairing with adenine during synthesis</a:t>
            </a:r>
            <a:endParaRPr lang="en-US" dirty="0"/>
          </a:p>
        </p:txBody>
      </p:sp>
      <p:pic>
        <p:nvPicPr>
          <p:cNvPr id="6146" name="Picture 2" descr="Transcription">
            <a:extLst>
              <a:ext uri="{FF2B5EF4-FFF2-40B4-BE49-F238E27FC236}">
                <a16:creationId xmlns:a16="http://schemas.microsoft.com/office/drawing/2014/main" id="{F15FEB91-17A5-5671-3809-8E3C5D1BD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865" y="3184865"/>
            <a:ext cx="50006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271EA-DB21-F2D1-01F1-B8F7179D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68" y="452857"/>
            <a:ext cx="10446992" cy="4155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2AE1B-5A90-1E93-27F7-1C5696F3B1FB}"/>
              </a:ext>
            </a:extLst>
          </p:cNvPr>
          <p:cNvSpPr txBox="1"/>
          <p:nvPr/>
        </p:nvSpPr>
        <p:spPr>
          <a:xfrm>
            <a:off x="1178560" y="5535414"/>
            <a:ext cx="128219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Inter"/>
              </a:rPr>
              <a:t>The stretch of DNA on which RNA is transcribed is called a transcription unit.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Each transcription unit has a start site from where transcription start and a terminator site where transcription is to 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Upstream to the start site is a DNA sequence called promoter, which is recognized by the RNA polymerase and binds to it for accomplishing initiation of transcription.</a:t>
            </a:r>
          </a:p>
          <a:p>
            <a:endParaRPr lang="en-IN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1141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Transcription Process: Initiation, Elongation, Termination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RNA polymerase recognizes and binds to promoter sequences upstream of genes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456342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3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Elongation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9937790" y="352484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RNA strand grows as polymerase moves along DNA template, adding complementary nucleotides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361235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Termination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937790" y="597741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RNA polymerase encounters terminator sequences and detaches, releasing completed RNA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633853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3545" y="918686"/>
            <a:ext cx="7003137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RNA Types and Their Roles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3545" y="2029120"/>
            <a:ext cx="3722251" cy="2768560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000"/>
          </a:p>
        </p:txBody>
      </p:sp>
      <p:sp>
        <p:nvSpPr>
          <p:cNvPr id="5" name="Shape 2"/>
          <p:cNvSpPr/>
          <p:nvPr/>
        </p:nvSpPr>
        <p:spPr>
          <a:xfrm>
            <a:off x="963573" y="2121218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4950BC"/>
          </a:solidFill>
          <a:ln/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0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33" y="2260640"/>
            <a:ext cx="286822" cy="3584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573" y="2759097"/>
            <a:ext cx="318349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Messenger RNA (mRNA)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963573" y="3218440"/>
            <a:ext cx="328219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Carries genetic coding information from nucleus to ribosomes for protein synthesis</a:t>
            </a:r>
            <a:endParaRPr lang="en-US" dirty="0"/>
          </a:p>
        </p:txBody>
      </p:sp>
      <p:sp>
        <p:nvSpPr>
          <p:cNvPr id="9" name="Shape 5"/>
          <p:cNvSpPr/>
          <p:nvPr/>
        </p:nvSpPr>
        <p:spPr>
          <a:xfrm>
            <a:off x="4661267" y="2029120"/>
            <a:ext cx="3722251" cy="2768560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000"/>
          </a:p>
        </p:txBody>
      </p:sp>
      <p:sp>
        <p:nvSpPr>
          <p:cNvPr id="10" name="Shape 6"/>
          <p:cNvSpPr/>
          <p:nvPr/>
        </p:nvSpPr>
        <p:spPr>
          <a:xfrm>
            <a:off x="4898231" y="2121218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4950BC"/>
          </a:solidFill>
          <a:ln/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00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491" y="2260640"/>
            <a:ext cx="286822" cy="35849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8231" y="2759097"/>
            <a:ext cx="267485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Transfer RNA (tRNA)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4898231" y="3218440"/>
            <a:ext cx="328219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Transports specific amino acids to ribosomes during translation process</a:t>
            </a:r>
            <a:endParaRPr lang="en-US" dirty="0"/>
          </a:p>
        </p:txBody>
      </p:sp>
      <p:sp>
        <p:nvSpPr>
          <p:cNvPr id="14" name="Shape 9"/>
          <p:cNvSpPr/>
          <p:nvPr/>
        </p:nvSpPr>
        <p:spPr>
          <a:xfrm>
            <a:off x="743545" y="5040281"/>
            <a:ext cx="7656909" cy="2428756"/>
          </a:xfrm>
          <a:prstGeom prst="roundRect">
            <a:avLst>
              <a:gd name="adj" fmla="val 367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000"/>
          </a:p>
        </p:txBody>
      </p:sp>
      <p:sp>
        <p:nvSpPr>
          <p:cNvPr id="15" name="Shape 10"/>
          <p:cNvSpPr/>
          <p:nvPr/>
        </p:nvSpPr>
        <p:spPr>
          <a:xfrm>
            <a:off x="963573" y="5102185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4950BC"/>
          </a:solidFill>
          <a:ln/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00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833" y="5241607"/>
            <a:ext cx="286822" cy="35849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3573" y="5951934"/>
            <a:ext cx="294941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Ribosomal RNA (rRNA)</a:t>
            </a:r>
            <a:endParaRPr lang="en-US" sz="2400" dirty="0"/>
          </a:p>
        </p:txBody>
      </p:sp>
      <p:sp>
        <p:nvSpPr>
          <p:cNvPr id="18" name="Text 12"/>
          <p:cNvSpPr/>
          <p:nvPr/>
        </p:nvSpPr>
        <p:spPr>
          <a:xfrm>
            <a:off x="963573" y="6411278"/>
            <a:ext cx="7216854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Structural and catalytic component of ribosomes, facilitating protein assembly</a:t>
            </a:r>
            <a:endParaRPr lang="en-US" dirty="0"/>
          </a:p>
        </p:txBody>
      </p:sp>
      <p:pic>
        <p:nvPicPr>
          <p:cNvPr id="2050" name="Picture 2" descr="types of RNA.">
            <a:extLst>
              <a:ext uri="{FF2B5EF4-FFF2-40B4-BE49-F238E27FC236}">
                <a16:creationId xmlns:a16="http://schemas.microsoft.com/office/drawing/2014/main" id="{89A019B0-2AB5-3EAE-664D-DC006101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81" y="1742954"/>
            <a:ext cx="5671780" cy="504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162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Central Dogma of Molecular Biology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5281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586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DNA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020604" y="507730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Genetic information storage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452813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586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RNA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5368171" y="507730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 transfer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452813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586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Protein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9715738" y="507730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Functional products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93790" y="59221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unidirectional flow of genetic information represents the foundation of molecular biology. Replication ensures DNA copying, while transcription converts DNA sequences into RNA molecules for protein synthesis.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ranscription (DNA to mRNA)">
            <a:hlinkClick r:id="" action="ppaction://media"/>
            <a:extLst>
              <a:ext uri="{FF2B5EF4-FFF2-40B4-BE49-F238E27FC236}">
                <a16:creationId xmlns:a16="http://schemas.microsoft.com/office/drawing/2014/main" id="{96011BB0-26FD-C8FD-0329-8CB60581D2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8405" y="840260"/>
            <a:ext cx="12553590" cy="70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3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62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Differences Between Replication and Transcription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1815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 sz="2800"/>
          </a:p>
        </p:txBody>
      </p:sp>
      <p:sp>
        <p:nvSpPr>
          <p:cNvPr id="4" name="Shape 2"/>
          <p:cNvSpPr/>
          <p:nvPr/>
        </p:nvSpPr>
        <p:spPr>
          <a:xfrm>
            <a:off x="801410" y="309943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2800"/>
          </a:p>
        </p:txBody>
      </p:sp>
      <p:sp>
        <p:nvSpPr>
          <p:cNvPr id="5" name="Text 3"/>
          <p:cNvSpPr/>
          <p:nvPr/>
        </p:nvSpPr>
        <p:spPr>
          <a:xfrm>
            <a:off x="1028462" y="324314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89108" y="3243143"/>
            <a:ext cx="44240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Replication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174361" y="3243143"/>
            <a:ext cx="4427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Transcription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801410" y="374975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sz="2800"/>
          </a:p>
        </p:txBody>
      </p:sp>
      <p:sp>
        <p:nvSpPr>
          <p:cNvPr id="9" name="Text 7"/>
          <p:cNvSpPr/>
          <p:nvPr/>
        </p:nvSpPr>
        <p:spPr>
          <a:xfrm>
            <a:off x="1028462" y="38934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4289108" y="3893463"/>
            <a:ext cx="44240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Copies entire genome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174361" y="3893463"/>
            <a:ext cx="4427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Copies specific genes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801410" y="440007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2800"/>
          </a:p>
        </p:txBody>
      </p:sp>
      <p:sp>
        <p:nvSpPr>
          <p:cNvPr id="13" name="Text 11"/>
          <p:cNvSpPr/>
          <p:nvPr/>
        </p:nvSpPr>
        <p:spPr>
          <a:xfrm>
            <a:off x="1028462" y="454378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4289108" y="4543782"/>
            <a:ext cx="44240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Double-stranded DNA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9174361" y="4543782"/>
            <a:ext cx="4427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Single-stranded RNA</a:t>
            </a:r>
            <a:endParaRPr lang="en-US" sz="2400" dirty="0"/>
          </a:p>
        </p:txBody>
      </p:sp>
      <p:sp>
        <p:nvSpPr>
          <p:cNvPr id="16" name="Shape 14"/>
          <p:cNvSpPr/>
          <p:nvPr/>
        </p:nvSpPr>
        <p:spPr>
          <a:xfrm>
            <a:off x="801410" y="505039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sz="2800"/>
          </a:p>
        </p:txBody>
      </p:sp>
      <p:sp>
        <p:nvSpPr>
          <p:cNvPr id="17" name="Text 15"/>
          <p:cNvSpPr/>
          <p:nvPr/>
        </p:nvSpPr>
        <p:spPr>
          <a:xfrm>
            <a:off x="1028462" y="519410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Template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4289108" y="5194102"/>
            <a:ext cx="44240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DNA strands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9174361" y="5194102"/>
            <a:ext cx="4427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DNA strand</a:t>
            </a:r>
            <a:endParaRPr lang="en-US" sz="2400" dirty="0"/>
          </a:p>
        </p:txBody>
      </p:sp>
      <p:sp>
        <p:nvSpPr>
          <p:cNvPr id="20" name="Shape 18"/>
          <p:cNvSpPr/>
          <p:nvPr/>
        </p:nvSpPr>
        <p:spPr>
          <a:xfrm>
            <a:off x="801410" y="570071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2800"/>
          </a:p>
        </p:txBody>
      </p:sp>
      <p:sp>
        <p:nvSpPr>
          <p:cNvPr id="21" name="Text 19"/>
          <p:cNvSpPr/>
          <p:nvPr/>
        </p:nvSpPr>
        <p:spPr>
          <a:xfrm>
            <a:off x="1028462" y="584442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Persistence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4289108" y="5844421"/>
            <a:ext cx="44240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Permanent copying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9174361" y="5844421"/>
            <a:ext cx="4427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Temporary RNA product</a:t>
            </a:r>
            <a:endParaRPr lang="en-US" sz="2400" dirty="0"/>
          </a:p>
        </p:txBody>
      </p:sp>
      <p:sp>
        <p:nvSpPr>
          <p:cNvPr id="24" name="Shape 22"/>
          <p:cNvSpPr/>
          <p:nvPr/>
        </p:nvSpPr>
        <p:spPr>
          <a:xfrm>
            <a:off x="801410" y="635103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sz="2800"/>
          </a:p>
        </p:txBody>
      </p:sp>
      <p:sp>
        <p:nvSpPr>
          <p:cNvPr id="25" name="Text 23"/>
          <p:cNvSpPr/>
          <p:nvPr/>
        </p:nvSpPr>
        <p:spPr>
          <a:xfrm>
            <a:off x="1028462" y="649474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Frequency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4289108" y="6494740"/>
            <a:ext cx="44240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per cell cycle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9174361" y="6494740"/>
            <a:ext cx="4427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times as needed</a:t>
            </a:r>
            <a:endParaRPr 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Biological Significance of Replication and Transcription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3125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Genetic Inheritance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615571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Replication ensures faithful transmission of genetic information to daughter cells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401978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306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Cell Proliferation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9597628" y="3797022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growth, development, and tissue repair processes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401978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759172"/>
            <a:ext cx="3420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 Expression Control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9597628" y="6249591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Transcription enables selective protein production based on cellular needs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68213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99605" y="5759172"/>
            <a:ext cx="3433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Environmental Response</a:t>
            </a:r>
            <a:endParaRPr lang="en-US" sz="2800" dirty="0"/>
          </a:p>
        </p:txBody>
      </p:sp>
      <p:sp>
        <p:nvSpPr>
          <p:cNvPr id="16" name="Text 8"/>
          <p:cNvSpPr/>
          <p:nvPr/>
        </p:nvSpPr>
        <p:spPr>
          <a:xfrm>
            <a:off x="793790" y="6249591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Regulation allows cells to adapt to changing conditions and stimuli</a:t>
            </a:r>
            <a:endParaRPr lang="en-US" sz="20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68213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3BA3173-7D10-D317-7D13-50758850D55D}"/>
              </a:ext>
            </a:extLst>
          </p:cNvPr>
          <p:cNvSpPr txBox="1"/>
          <p:nvPr/>
        </p:nvSpPr>
        <p:spPr>
          <a:xfrm>
            <a:off x="1050324" y="944430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hlinkClick r:id="rId2"/>
              </a:rPr>
              <a:t>https://www.youtube.com/watch?v=gG7uCskUOrA</a:t>
            </a:r>
          </a:p>
          <a:p>
            <a:endParaRPr lang="en-IN" dirty="0">
              <a:hlinkClick r:id="rId2"/>
            </a:endParaRPr>
          </a:p>
          <a:p>
            <a:endParaRPr lang="en-IN" dirty="0">
              <a:hlinkClick r:id="rId2"/>
            </a:endParaRPr>
          </a:p>
          <a:p>
            <a:r>
              <a:rPr lang="en-IN" dirty="0">
                <a:hlinkClick r:id="rId2"/>
              </a:rPr>
              <a:t>https://youtu.be/whV_CkKT7F0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6081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7859"/>
          <a:stretch>
            <a:fillRect/>
          </a:stretch>
        </p:blipFill>
        <p:spPr>
          <a:xfrm>
            <a:off x="-1" y="0"/>
            <a:ext cx="587669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DNA Translation: Decoding Life's Blueprint into Protein</a:t>
            </a:r>
            <a:endParaRPr lang="en-US" sz="44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6299"/>
            <a:ext cx="98789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Genetic Code: Language of Life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" y="1889035"/>
            <a:ext cx="7351643" cy="58130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142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Universal Code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599521" y="27231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mRNA codons: sets of three nucleotides, each specifying a unique amino acid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99521" y="35282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codon (AUG) signals where translation begins and codes for methionine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99521" y="43333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Three stop codons (UAA, UAG, UGA) signal precise translation termination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99521" y="52632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genetic code is nearly universal across all life forms, from bacteria to humans.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64 codons out of which 61 code for amino acids, other 3 stop codons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1676519"/>
            <a:ext cx="7688342" cy="3899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2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Triplet Codons Dictate Protein Sequence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27829" y="5887403"/>
            <a:ext cx="768834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three-nucleotide codon precisely specifies which amino acid will be added to the growing protein chain</a:t>
            </a:r>
            <a:endParaRPr lang="en-US"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817" y="240728"/>
            <a:ext cx="8001119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Molecular Players in Translation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632817" y="1423749"/>
            <a:ext cx="4334351" cy="6776680"/>
          </a:xfrm>
          <a:prstGeom prst="roundRect">
            <a:avLst>
              <a:gd name="adj" fmla="val 17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800"/>
          </a:p>
        </p:txBody>
      </p:sp>
      <p:sp>
        <p:nvSpPr>
          <p:cNvPr id="4" name="Text 2"/>
          <p:cNvSpPr/>
          <p:nvPr/>
        </p:nvSpPr>
        <p:spPr>
          <a:xfrm>
            <a:off x="821174" y="1612106"/>
            <a:ext cx="2260044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Ribosome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21174" y="2135489"/>
            <a:ext cx="3957638" cy="867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sophisticated molecular machine that reads mRNA sequences and assembles protein with remarkable precision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4" y="4583161"/>
            <a:ext cx="3957638" cy="26384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147905" y="1423749"/>
            <a:ext cx="4334470" cy="6776680"/>
          </a:xfrm>
          <a:prstGeom prst="roundRect">
            <a:avLst>
              <a:gd name="adj" fmla="val 17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800"/>
          </a:p>
        </p:txBody>
      </p:sp>
      <p:sp>
        <p:nvSpPr>
          <p:cNvPr id="8" name="Text 5"/>
          <p:cNvSpPr/>
          <p:nvPr/>
        </p:nvSpPr>
        <p:spPr>
          <a:xfrm>
            <a:off x="5336262" y="1612106"/>
            <a:ext cx="2276594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Transfer RNA (tRNA)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336262" y="2152032"/>
            <a:ext cx="3957757" cy="867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Adaptor molecules featuring anticodons that perfectly match mRNA codons while carrying specific amino acids</a:t>
            </a:r>
            <a:endParaRPr lang="en-US" sz="20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262" y="4055622"/>
            <a:ext cx="3957757" cy="3957757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9663112" y="1423749"/>
            <a:ext cx="4334351" cy="6776680"/>
          </a:xfrm>
          <a:prstGeom prst="roundRect">
            <a:avLst>
              <a:gd name="adj" fmla="val 17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800"/>
          </a:p>
        </p:txBody>
      </p:sp>
      <p:sp>
        <p:nvSpPr>
          <p:cNvPr id="12" name="Text 8"/>
          <p:cNvSpPr/>
          <p:nvPr/>
        </p:nvSpPr>
        <p:spPr>
          <a:xfrm>
            <a:off x="9851469" y="1612106"/>
            <a:ext cx="329362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Aminoacyl-tRNA Synthetases</a:t>
            </a:r>
            <a:endParaRPr lang="en-US" sz="24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880" y="4055622"/>
            <a:ext cx="3199195" cy="3991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1F25E6-F2EC-253D-A03B-CBE5D143B5B2}"/>
              </a:ext>
            </a:extLst>
          </p:cNvPr>
          <p:cNvSpPr txBox="1"/>
          <p:nvPr/>
        </p:nvSpPr>
        <p:spPr>
          <a:xfrm>
            <a:off x="9761040" y="2082855"/>
            <a:ext cx="4138494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specific enzymes that charge tRNAs with the correct amino acids, ensuring translation accuracy</a:t>
            </a:r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85098" y="1289866"/>
            <a:ext cx="7573804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Stages of Translation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85098" y="3418470"/>
            <a:ext cx="7573804" cy="3183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Translation unfolds through three precisely </a:t>
            </a:r>
            <a:r>
              <a:rPr lang="en-US" sz="2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phases, each essential for accurate protein synthesis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Charging of tRNA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Initiation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Elongation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Termination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52FD2-5B2A-D24E-EB02-020DC9C7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261" y="1849284"/>
            <a:ext cx="5457318" cy="47522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85493"/>
            <a:ext cx="7499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Initiation: Setting the Stage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Ribosome Assembly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ribosomal subunit recognizes and binds to 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mRNA’s 5’ end at the ribosome binding site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 Recognition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Initiator tRNA carrying methionine specifically pairs with the start codon (AUG)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Formation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ribosomal subunit joins to form a complete, functional ribosome ready for elongation</a:t>
            </a:r>
            <a:endParaRPr lang="en-US" sz="2000" dirty="0"/>
          </a:p>
        </p:txBody>
      </p:sp>
      <p:pic>
        <p:nvPicPr>
          <p:cNvPr id="1026" name="Picture 2" descr="Translation Initiation | Initiation of Protein Synthesis | Biochemistry">
            <a:extLst>
              <a:ext uri="{FF2B5EF4-FFF2-40B4-BE49-F238E27FC236}">
                <a16:creationId xmlns:a16="http://schemas.microsoft.com/office/drawing/2014/main" id="{4A163663-3826-7825-7312-C49FC286C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253" y="2765714"/>
            <a:ext cx="5758985" cy="323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editable high resolution scientific image depicting Central Dogma">
            <a:extLst>
              <a:ext uri="{FF2B5EF4-FFF2-40B4-BE49-F238E27FC236}">
                <a16:creationId xmlns:a16="http://schemas.microsoft.com/office/drawing/2014/main" id="{03677F1D-27D4-79ED-745C-F98D2A03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410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20351" y="2039223"/>
            <a:ext cx="7216259" cy="4151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The ribosome acts like a molecular assembly line, precisely coordinating the addition of each amino acid to create functional proteins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Inter"/>
              </a:rPr>
              <a:t>There are three sites on a ribosome for binding of tRNA molecules: the A site (aminoacyl tRNA binding site), P site (peptidyl tRNA binding site) and E site (tRNA exit site).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Inter"/>
              </a:rPr>
              <a:t>Aminoacyl-tRNA molecules enter into A site one after another during translation.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Inter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783646"/>
            <a:ext cx="30480" cy="159900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pPr algn="just">
              <a:lnSpc>
                <a:spcPct val="200000"/>
              </a:lnSpc>
            </a:pPr>
            <a:endParaRPr lang="en-IN" sz="2400"/>
          </a:p>
        </p:txBody>
      </p:sp>
      <p:pic>
        <p:nvPicPr>
          <p:cNvPr id="1026" name="Picture 2" descr="Ribosome Structure">
            <a:extLst>
              <a:ext uri="{FF2B5EF4-FFF2-40B4-BE49-F238E27FC236}">
                <a16:creationId xmlns:a16="http://schemas.microsoft.com/office/drawing/2014/main" id="{886010B3-AAD2-F070-61F2-A07FC29B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0" y="2039222"/>
            <a:ext cx="6021419" cy="443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4188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Elongation: Building the Protein Chain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857256" y="2589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tRNA Binding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70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Codon Recognition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41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Peptide Formation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86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Translocation</a:t>
            </a:r>
            <a:endParaRPr lang="en-US" sz="24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59065E-31A7-1C0D-7B12-24B877738281}"/>
              </a:ext>
            </a:extLst>
          </p:cNvPr>
          <p:cNvSpPr txBox="1"/>
          <p:nvPr/>
        </p:nvSpPr>
        <p:spPr>
          <a:xfrm>
            <a:off x="854094" y="3012826"/>
            <a:ext cx="4008478" cy="1175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Ribosome features two key sites: 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 site holds the growing peptide chain, 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site accepts new tRNA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791C02-8D5F-9F00-E72C-9F9B84059A7B}"/>
              </a:ext>
            </a:extLst>
          </p:cNvPr>
          <p:cNvSpPr txBox="1"/>
          <p:nvPr/>
        </p:nvSpPr>
        <p:spPr>
          <a:xfrm>
            <a:off x="9937789" y="3253364"/>
            <a:ext cx="4414934" cy="804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Incoming tRNA anticodon precisely pairs with mRNA codon at the A site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BB5DCC-3711-8969-CD04-BEDA8088C153}"/>
              </a:ext>
            </a:extLst>
          </p:cNvPr>
          <p:cNvSpPr txBox="1"/>
          <p:nvPr/>
        </p:nvSpPr>
        <p:spPr>
          <a:xfrm>
            <a:off x="550614" y="5396270"/>
            <a:ext cx="4615437" cy="1175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Ribosome advances one codon; empty tRNA exits while cycle repeats, lengthening the polypeptide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793F86-F19E-37A4-FD3C-CDA0DE05F51E}"/>
              </a:ext>
            </a:extLst>
          </p:cNvPr>
          <p:cNvSpPr txBox="1"/>
          <p:nvPr/>
        </p:nvSpPr>
        <p:spPr>
          <a:xfrm>
            <a:off x="9648090" y="5601038"/>
            <a:ext cx="4302688" cy="804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Peptide bond forms between amino acids through peptidyl transferase activity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98476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Termination: Ending the Translation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459117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sp>
        <p:nvSpPr>
          <p:cNvPr id="4" name="Shape 2"/>
          <p:cNvSpPr/>
          <p:nvPr/>
        </p:nvSpPr>
        <p:spPr>
          <a:xfrm>
            <a:off x="793790" y="223224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" y="2359878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930" y="2990073"/>
            <a:ext cx="32873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Stop Signal Recognition</a:t>
            </a:r>
            <a:endParaRPr lang="en-US" sz="2800" dirty="0"/>
          </a:p>
        </p:txBody>
      </p:sp>
      <p:sp>
        <p:nvSpPr>
          <p:cNvPr id="8" name="Shape 5"/>
          <p:cNvSpPr/>
          <p:nvPr/>
        </p:nvSpPr>
        <p:spPr>
          <a:xfrm>
            <a:off x="7768709" y="2415519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sp>
        <p:nvSpPr>
          <p:cNvPr id="9" name="Shape 6"/>
          <p:cNvSpPr/>
          <p:nvPr/>
        </p:nvSpPr>
        <p:spPr>
          <a:xfrm>
            <a:off x="7428548" y="2188646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2316281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1848" y="2951181"/>
            <a:ext cx="31607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Release Factor Binding</a:t>
            </a:r>
            <a:endParaRPr lang="en-US" sz="2800" dirty="0"/>
          </a:p>
        </p:txBody>
      </p:sp>
      <p:sp>
        <p:nvSpPr>
          <p:cNvPr id="13" name="Shape 9"/>
          <p:cNvSpPr/>
          <p:nvPr/>
        </p:nvSpPr>
        <p:spPr>
          <a:xfrm>
            <a:off x="1133951" y="5376386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sp>
        <p:nvSpPr>
          <p:cNvPr id="14" name="Shape 10"/>
          <p:cNvSpPr/>
          <p:nvPr/>
        </p:nvSpPr>
        <p:spPr>
          <a:xfrm>
            <a:off x="793790" y="51495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" y="5277148"/>
            <a:ext cx="340162" cy="4252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56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Protein Release</a:t>
            </a:r>
            <a:endParaRPr lang="en-US" sz="2800" dirty="0"/>
          </a:p>
        </p:txBody>
      </p:sp>
      <p:sp>
        <p:nvSpPr>
          <p:cNvPr id="18" name="Shape 13"/>
          <p:cNvSpPr/>
          <p:nvPr/>
        </p:nvSpPr>
        <p:spPr>
          <a:xfrm>
            <a:off x="7768709" y="5369856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sp>
        <p:nvSpPr>
          <p:cNvPr id="19" name="Shape 14"/>
          <p:cNvSpPr/>
          <p:nvPr/>
        </p:nvSpPr>
        <p:spPr>
          <a:xfrm>
            <a:off x="7428548" y="51429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688" y="5270617"/>
            <a:ext cx="340162" cy="4252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0835" y="5951059"/>
            <a:ext cx="3153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Ribosome Dissociation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41793-9C00-AC28-445C-8437579996C3}"/>
              </a:ext>
            </a:extLst>
          </p:cNvPr>
          <p:cNvSpPr txBox="1"/>
          <p:nvPr/>
        </p:nvSpPr>
        <p:spPr>
          <a:xfrm>
            <a:off x="7655362" y="6638031"/>
            <a:ext cx="6181129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Ribosome subunits separate and dissociate, becoming available for another round of translation</a:t>
            </a: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EF083C-7AA9-730E-B0EA-A80D36B46658}"/>
              </a:ext>
            </a:extLst>
          </p:cNvPr>
          <p:cNvSpPr txBox="1"/>
          <p:nvPr/>
        </p:nvSpPr>
        <p:spPr>
          <a:xfrm>
            <a:off x="793790" y="6638031"/>
            <a:ext cx="5619367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Completed polypeptide chain is released and begins folding into its functional three-dimensional structure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9D83DF-F812-9FB1-BD82-F1D182ACFEAC}"/>
              </a:ext>
            </a:extLst>
          </p:cNvPr>
          <p:cNvSpPr txBox="1"/>
          <p:nvPr/>
        </p:nvSpPr>
        <p:spPr>
          <a:xfrm>
            <a:off x="7598688" y="3644384"/>
            <a:ext cx="6426231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tRNA matches stop codons; specialized release factors bind to the ribosome instead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CCF77D-6A2E-7139-A2ED-8A756319F776}"/>
              </a:ext>
            </a:extLst>
          </p:cNvPr>
          <p:cNvSpPr txBox="1"/>
          <p:nvPr/>
        </p:nvSpPr>
        <p:spPr>
          <a:xfrm>
            <a:off x="793790" y="3599035"/>
            <a:ext cx="6067663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Ribosome encounters a stop codon (UAA, UAG, or UGA) in the mRNA sequence</a:t>
            </a:r>
            <a:endParaRPr lang="en-US"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7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Ribosome Recycling: Preparing for Next Protein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1915506"/>
            <a:ext cx="3644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Efficient Cellular Economy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599521" y="29427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successful termination, ribosome subunits efficiently separate and disperse throughout the cytoplasm.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99521" y="421826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recycled components are immediately available to initiate translation on new mRNA molecules, ensuring continuous protein production.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7599521" y="5562124"/>
            <a:ext cx="6244709" cy="1689616"/>
          </a:xfrm>
          <a:prstGeom prst="roundRect">
            <a:avLst>
              <a:gd name="adj" fmla="val 5638"/>
            </a:avLst>
          </a:prstGeom>
          <a:solidFill>
            <a:srgbClr val="C7C9EA"/>
          </a:solidFill>
          <a:ln/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sz="24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35" y="5906214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36637" y="5845612"/>
            <a:ext cx="52807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single ribosome can translate hundreds of proteins per hour, making cellular recycling essential for efficiency.</a:t>
            </a:r>
            <a:endParaRPr lang="en-US" sz="2000" dirty="0"/>
          </a:p>
        </p:txBody>
      </p:sp>
      <p:pic>
        <p:nvPicPr>
          <p:cNvPr id="2050" name="Picture 2" descr="Ribosome Recycling Factor - an overview | ScienceDirect Topics">
            <a:extLst>
              <a:ext uri="{FF2B5EF4-FFF2-40B4-BE49-F238E27FC236}">
                <a16:creationId xmlns:a16="http://schemas.microsoft.com/office/drawing/2014/main" id="{E625735A-4FE7-3F77-6898-89F48505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59" y="1931646"/>
            <a:ext cx="2655144" cy="576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388"/>
            <a:ext cx="122724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Translation Matters: Real-World Impact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679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7872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Antibiotic Action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77678"/>
            <a:ext cx="41586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Antibiotics like erythromycin and streptomycin specifically target bacterial translation machinery, halting protein synthesis and effectively killing harmful bacteria while sparing human cells.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93679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7872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Disease Prevention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277678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Translation errors can cause serious diseases or produce dysfunctional proteins. Understanding these mechanisms helps develop treatments for genetic disorders and cancer.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93679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787259"/>
            <a:ext cx="3814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Biotechnology Applications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277678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translation principles enables revolutionary advances in biotechnology, personalized medicine, gene therapy, and genetic engineering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8561"/>
            <a:ext cx="104173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DNA: The Molecular Basis of Heredity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4315"/>
            <a:ext cx="3964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Human Genome by Numbers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3817144"/>
            <a:ext cx="366033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3Billion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206341" y="4848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Pairs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5430083"/>
            <a:ext cx="36603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nucleotides in human genome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737616" y="3817144"/>
            <a:ext cx="366045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23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150168" y="4848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Chromosome Pairs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4737616" y="5430083"/>
            <a:ext cx="36604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Organized genetic material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8959096" y="3094315"/>
            <a:ext cx="4014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Complementary Base Pairing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8959096" y="3675459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Adenine (A)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pairs with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Thymine (T)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8959096" y="4117657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Guanine (G)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pairs with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Cytosine (C)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959096" y="4559856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 helix structure ensures stability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8959096" y="5002054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pairing enables accurate replication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6899" y="1828770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Where Life Copies Itself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462289" y="4718708"/>
            <a:ext cx="1332062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DNA replication is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semi conservative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. E</a:t>
            </a:r>
            <a:r>
              <a:rPr lang="en-US" sz="2000" dirty="0">
                <a:ea typeface="Inter"/>
              </a:rPr>
              <a:t>ach consists of one parental strand and one newly formed strand.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Inter"/>
              </a:rPr>
              <a:t>This model was confirmed by the famous </a:t>
            </a:r>
            <a:r>
              <a:rPr lang="en-US" sz="2000" dirty="0">
                <a:ea typeface="Inter"/>
                <a:hlinkClick r:id="rId3"/>
              </a:rPr>
              <a:t>Meselson-Stahl experiment</a:t>
            </a:r>
            <a:r>
              <a:rPr lang="en-US" sz="2000" dirty="0">
                <a:ea typeface="Inter"/>
              </a:rPr>
              <a:t> in 1958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Inter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C2D4E-F5F0-8266-99BD-BAF0C965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239"/>
          <a:stretch>
            <a:fillRect/>
          </a:stretch>
        </p:blipFill>
        <p:spPr>
          <a:xfrm>
            <a:off x="7315200" y="209634"/>
            <a:ext cx="6787662" cy="39051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Meselson &amp; Stahl Experiment">
            <a:hlinkClick r:id="" action="ppaction://media"/>
            <a:extLst>
              <a:ext uri="{FF2B5EF4-FFF2-40B4-BE49-F238E27FC236}">
                <a16:creationId xmlns:a16="http://schemas.microsoft.com/office/drawing/2014/main" id="{817087CD-5C1E-BDA1-B975-55590CD473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5280" y="314577"/>
            <a:ext cx="10422132" cy="78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2066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DNA Replication — Copying the Genome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613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5" name="Text 2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Timing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S-phase of cell cycle before division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85348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8" name="Text 5"/>
          <p:cNvSpPr/>
          <p:nvPr/>
        </p:nvSpPr>
        <p:spPr>
          <a:xfrm>
            <a:off x="4919782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4919782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Semiconservative replication preserves one original strand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genetic continuity across cell generations</a:t>
            </a:r>
            <a:endParaRPr lang="en-US" sz="2000" dirty="0"/>
          </a:p>
        </p:txBody>
      </p:sp>
      <p:pic>
        <p:nvPicPr>
          <p:cNvPr id="4098" name="Picture 2" descr="3+ Thousand Cell Cycle Diagram Royalty-Free Images, Stock Photos &amp; Pictures  | Shutterstock">
            <a:extLst>
              <a:ext uri="{FF2B5EF4-FFF2-40B4-BE49-F238E27FC236}">
                <a16:creationId xmlns:a16="http://schemas.microsoft.com/office/drawing/2014/main" id="{61F1BCC8-E2A2-4ECF-CBD1-73C89625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64" y="12573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1A5875-FBD1-D5F4-82EC-66894B76A518}"/>
              </a:ext>
            </a:extLst>
          </p:cNvPr>
          <p:cNvSpPr txBox="1"/>
          <p:nvPr/>
        </p:nvSpPr>
        <p:spPr>
          <a:xfrm>
            <a:off x="235293" y="879347"/>
            <a:ext cx="13777268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DNA Polymerase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polymerase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enzyme that adds nucleotides (the building blocks of DNA) to a growing DNA strand, using an existing strand as a template.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Functions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new DNA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adding nucleotides (A, T, G, C).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old DNA strand and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base with its pair.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Checks for mistakes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fixes them (proofreading).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only from 5′ to 3′ direction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(it adds nucleotides at the 3′ end).</a:t>
            </a:r>
          </a:p>
          <a:p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Bacteria (Prokaryotes)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Polymerase 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Replaces RNA primers with DNA.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Polymerase II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Helps in DNA repair.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Polymerase III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Does most of the DNA copying.</a:t>
            </a:r>
          </a:p>
          <a:p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Humans (Eukaryotes)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Polymerase </a:t>
            </a:r>
            <a:r>
              <a:rPr 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(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Starts DNA synthesis.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Polymerase </a:t>
            </a:r>
            <a:r>
              <a:rPr 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(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delta)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Builds the lagging strand.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Polymerase </a:t>
            </a:r>
            <a:r>
              <a:rPr 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 (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epsilon)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Builds the leading strand.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Polymerase </a:t>
            </a:r>
            <a:r>
              <a:rPr 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(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beta)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Repairs damaged DNA.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Polymerase </a:t>
            </a:r>
            <a:r>
              <a:rPr 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 (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Copies mitochondrial DNA.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22D79-8302-AAB3-7771-5B3FF0BD4F85}"/>
              </a:ext>
            </a:extLst>
          </p:cNvPr>
          <p:cNvSpPr txBox="1"/>
          <p:nvPr/>
        </p:nvSpPr>
        <p:spPr>
          <a:xfrm>
            <a:off x="321790" y="83433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Inter"/>
              </a:rPr>
              <a:t>The Machinery and the Enzymes </a:t>
            </a:r>
            <a:endParaRPr lang="en-IN" sz="3200" b="1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16039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F2346C-FA89-BE9C-0FB2-A1D37536C80E}"/>
              </a:ext>
            </a:extLst>
          </p:cNvPr>
          <p:cNvSpPr txBox="1"/>
          <p:nvPr/>
        </p:nvSpPr>
        <p:spPr>
          <a:xfrm>
            <a:off x="245012" y="465163"/>
            <a:ext cx="14140375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DNA polymerases on their own cannot initiate the process of replication. Primer required, an existing segment of nucleotides that provides 3′ OH group to which it can add a new nucleotide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Synthesizes short RNA oligonucleotide chain (about 10-12 nucleotides long) called RNA primer in order to get DNA replication started.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Helicases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generate single strand templates, the DNA double helix must unwind.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helicase breaks hydrogen bonds that exist between the bases of two strands of a DNA molecule by using energy in the form of ATP.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Topoisomerase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two strands of DNA separate, torsional strain causes the DNA helix to coil up forming a knot in front of the replication fork. Topoisomerases relieve the tension by nicking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religating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DNA that holds the helix in its coiled and supercoiled structure.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stranded binding (SSB) proteins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unwinding of DNA by helicase, the single stranded nucleotide chains have a tendency to form hydrogen bonds again and reanneal. SSB proteins attach tightly to the exposed single stranded DNA and stabilize them in single stranded form for replication to take place.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ligase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ligase enzyme joins the newly synthesised DNA fragments by forming phosphodiester bond between 3′OH group and 5' phosphate group.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572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1917</Words>
  <Application>Microsoft Office PowerPoint</Application>
  <PresentationFormat>Custom</PresentationFormat>
  <Paragraphs>255</Paragraphs>
  <Slides>34</Slides>
  <Notes>25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Inter</vt:lpstr>
      <vt:lpstr>Inter Bold</vt:lpstr>
      <vt:lpstr>Inter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vaishnavishedge97@gmail.com</cp:lastModifiedBy>
  <cp:revision>45</cp:revision>
  <dcterms:created xsi:type="dcterms:W3CDTF">2025-10-11T03:55:18Z</dcterms:created>
  <dcterms:modified xsi:type="dcterms:W3CDTF">2025-11-06T02:25:39Z</dcterms:modified>
</cp:coreProperties>
</file>